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sldIdLst>
    <p:sldId id="261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0" r:id="rId10"/>
    <p:sldId id="266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1"/>
    <p:restoredTop sz="97039"/>
  </p:normalViewPr>
  <p:slideViewPr>
    <p:cSldViewPr snapToGrid="0" snapToObjects="1">
      <p:cViewPr varScale="1">
        <p:scale>
          <a:sx n="120" d="100"/>
          <a:sy n="120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71B8819-9104-7C85-6E45-C9CEEC48DD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19013" y="2"/>
            <a:ext cx="10772987" cy="6857999"/>
          </a:xfrm>
          <a:custGeom>
            <a:avLst/>
            <a:gdLst>
              <a:gd name="connsiteX0" fmla="*/ 0 w 10772987"/>
              <a:gd name="connsiteY0" fmla="*/ 0 h 6857999"/>
              <a:gd name="connsiteX1" fmla="*/ 10772987 w 10772987"/>
              <a:gd name="connsiteY1" fmla="*/ 0 h 6857999"/>
              <a:gd name="connsiteX2" fmla="*/ 10772987 w 10772987"/>
              <a:gd name="connsiteY2" fmla="*/ 3836061 h 6857999"/>
              <a:gd name="connsiteX3" fmla="*/ 8630768 w 10772987"/>
              <a:gd name="connsiteY3" fmla="*/ 6857999 h 6857999"/>
              <a:gd name="connsiteX4" fmla="*/ 4861560 w 10772987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987" h="6857999">
                <a:moveTo>
                  <a:pt x="0" y="0"/>
                </a:moveTo>
                <a:lnTo>
                  <a:pt x="10772987" y="0"/>
                </a:lnTo>
                <a:lnTo>
                  <a:pt x="10772987" y="3836061"/>
                </a:lnTo>
                <a:lnTo>
                  <a:pt x="8630768" y="6857999"/>
                </a:lnTo>
                <a:lnTo>
                  <a:pt x="486156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7BEC3E0-B175-89C9-ED07-B3150E4B62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4850" y="1"/>
            <a:ext cx="5407151" cy="6857999"/>
          </a:xfrm>
          <a:custGeom>
            <a:avLst/>
            <a:gdLst>
              <a:gd name="connsiteX0" fmla="*/ 0 w 5407151"/>
              <a:gd name="connsiteY0" fmla="*/ 0 h 6857999"/>
              <a:gd name="connsiteX1" fmla="*/ 5407151 w 5407151"/>
              <a:gd name="connsiteY1" fmla="*/ 0 h 6857999"/>
              <a:gd name="connsiteX2" fmla="*/ 5407151 w 5407151"/>
              <a:gd name="connsiteY2" fmla="*/ 6857999 h 6857999"/>
              <a:gd name="connsiteX3" fmla="*/ 1714499 w 540715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7151" h="6857999">
                <a:moveTo>
                  <a:pt x="0" y="0"/>
                </a:moveTo>
                <a:lnTo>
                  <a:pt x="5407151" y="0"/>
                </a:lnTo>
                <a:lnTo>
                  <a:pt x="5407151" y="6857999"/>
                </a:lnTo>
                <a:lnTo>
                  <a:pt x="1714499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D9FB7ED-C42E-DC7B-5F59-E44500006F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"/>
            <a:ext cx="7498080" cy="6857999"/>
          </a:xfrm>
          <a:custGeom>
            <a:avLst/>
            <a:gdLst>
              <a:gd name="connsiteX0" fmla="*/ 0 w 7498080"/>
              <a:gd name="connsiteY0" fmla="*/ 0 h 6857999"/>
              <a:gd name="connsiteX1" fmla="*/ 7498080 w 7498080"/>
              <a:gd name="connsiteY1" fmla="*/ 0 h 6857999"/>
              <a:gd name="connsiteX2" fmla="*/ 1652386 w 7498080"/>
              <a:gd name="connsiteY2" fmla="*/ 6857999 h 6857999"/>
              <a:gd name="connsiteX3" fmla="*/ 0 w 749808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8080" h="6857999">
                <a:moveTo>
                  <a:pt x="0" y="0"/>
                </a:moveTo>
                <a:lnTo>
                  <a:pt x="7498080" y="0"/>
                </a:lnTo>
                <a:lnTo>
                  <a:pt x="1652386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4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046F434-A0CE-4648-B7ED-F65F79DF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5" y="1182305"/>
            <a:ext cx="4506686" cy="894613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A5AEB7B4-8602-EB4A-92EA-0457F850C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705" y="2579915"/>
            <a:ext cx="5511293" cy="3312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D6DDEF2B-45B4-7725-2121-BF0F62326F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92916" y="2"/>
            <a:ext cx="5099084" cy="6857999"/>
          </a:xfrm>
          <a:custGeom>
            <a:avLst/>
            <a:gdLst>
              <a:gd name="connsiteX0" fmla="*/ 1212285 w 5099084"/>
              <a:gd name="connsiteY0" fmla="*/ 0 h 6857999"/>
              <a:gd name="connsiteX1" fmla="*/ 5099084 w 5099084"/>
              <a:gd name="connsiteY1" fmla="*/ 0 h 6857999"/>
              <a:gd name="connsiteX2" fmla="*/ 5099084 w 5099084"/>
              <a:gd name="connsiteY2" fmla="*/ 3552016 h 6857999"/>
              <a:gd name="connsiteX3" fmla="*/ 4514687 w 5099084"/>
              <a:gd name="connsiteY3" fmla="*/ 6857999 h 6857999"/>
              <a:gd name="connsiteX4" fmla="*/ 0 w 509908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9084" h="6857999">
                <a:moveTo>
                  <a:pt x="1212285" y="0"/>
                </a:moveTo>
                <a:lnTo>
                  <a:pt x="5099084" y="0"/>
                </a:lnTo>
                <a:lnTo>
                  <a:pt x="5099084" y="3552016"/>
                </a:lnTo>
                <a:lnTo>
                  <a:pt x="451468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358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FED228F-4346-BB7A-36FC-2311A95589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25312" y="1519210"/>
            <a:ext cx="6266688" cy="5338790"/>
          </a:xfrm>
          <a:custGeom>
            <a:avLst/>
            <a:gdLst>
              <a:gd name="connsiteX0" fmla="*/ 3904488 w 6266688"/>
              <a:gd name="connsiteY0" fmla="*/ 0 h 5338790"/>
              <a:gd name="connsiteX1" fmla="*/ 6266688 w 6266688"/>
              <a:gd name="connsiteY1" fmla="*/ 3229947 h 5338790"/>
              <a:gd name="connsiteX2" fmla="*/ 6266688 w 6266688"/>
              <a:gd name="connsiteY2" fmla="*/ 5338790 h 5338790"/>
              <a:gd name="connsiteX3" fmla="*/ 0 w 6266688"/>
              <a:gd name="connsiteY3" fmla="*/ 5338790 h 533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6688" h="5338790">
                <a:moveTo>
                  <a:pt x="3904488" y="0"/>
                </a:moveTo>
                <a:lnTo>
                  <a:pt x="6266688" y="3229947"/>
                </a:lnTo>
                <a:lnTo>
                  <a:pt x="6266688" y="5338790"/>
                </a:lnTo>
                <a:lnTo>
                  <a:pt x="0" y="5338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BABE-BBAD-CB46-A741-944DA49A4DC9}" type="datetimeFigureOut">
              <a:rPr kumimoji="1" lang="ko-KR" altLang="en-US" smtClean="0"/>
              <a:t>2022. 12. 7.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t>‹Nº›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0" r:id="rId3"/>
    <p:sldLayoutId id="2147483711" r:id="rId4"/>
    <p:sldLayoutId id="214748371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텍스트, 사람, 노트북이(가) 표시된 사진&#10;&#10;자동 생성된 설명">
            <a:extLst>
              <a:ext uri="{FF2B5EF4-FFF2-40B4-BE49-F238E27FC236}">
                <a16:creationId xmlns:a16="http://schemas.microsoft.com/office/drawing/2014/main" id="{0EDEC36C-2DBC-842A-425D-0B19061744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9FB5CC65-0C03-48A0-A1A6-0FB967DC8F13}"/>
              </a:ext>
            </a:extLst>
          </p:cNvPr>
          <p:cNvSpPr/>
          <p:nvPr/>
        </p:nvSpPr>
        <p:spPr>
          <a:xfrm>
            <a:off x="1419013" y="1"/>
            <a:ext cx="10772987" cy="6857999"/>
          </a:xfrm>
          <a:custGeom>
            <a:avLst/>
            <a:gdLst>
              <a:gd name="connsiteX0" fmla="*/ 0 w 10772987"/>
              <a:gd name="connsiteY0" fmla="*/ 0 h 6857999"/>
              <a:gd name="connsiteX1" fmla="*/ 10772987 w 10772987"/>
              <a:gd name="connsiteY1" fmla="*/ 0 h 6857999"/>
              <a:gd name="connsiteX2" fmla="*/ 10772987 w 10772987"/>
              <a:gd name="connsiteY2" fmla="*/ 3836061 h 6857999"/>
              <a:gd name="connsiteX3" fmla="*/ 8630768 w 10772987"/>
              <a:gd name="connsiteY3" fmla="*/ 6857999 h 6857999"/>
              <a:gd name="connsiteX4" fmla="*/ 4861560 w 10772987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72987" h="6857999">
                <a:moveTo>
                  <a:pt x="0" y="0"/>
                </a:moveTo>
                <a:lnTo>
                  <a:pt x="10772987" y="0"/>
                </a:lnTo>
                <a:lnTo>
                  <a:pt x="10772987" y="3836061"/>
                </a:lnTo>
                <a:lnTo>
                  <a:pt x="8630768" y="6857999"/>
                </a:lnTo>
                <a:lnTo>
                  <a:pt x="4861560" y="6857999"/>
                </a:lnTo>
                <a:close/>
              </a:path>
            </a:pathLst>
          </a:custGeom>
          <a:solidFill>
            <a:schemeClr val="tx1">
              <a:alpha val="817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4271199" y="2105958"/>
            <a:ext cx="6441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/>
                <a:cs typeface="+mn-cs"/>
              </a:rPr>
              <a:t>Modelo De Minería De Datos</a:t>
            </a:r>
            <a:endParaRPr kumimoji="0" lang="ko-KR" altLang="en-US" sz="5400" b="1" i="1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2A02C-EA51-96EF-119C-473052831E01}"/>
              </a:ext>
            </a:extLst>
          </p:cNvPr>
          <p:cNvSpPr txBox="1"/>
          <p:nvPr/>
        </p:nvSpPr>
        <p:spPr>
          <a:xfrm>
            <a:off x="5434149" y="1631163"/>
            <a:ext cx="527847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600" b="0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PRESENTACION </a:t>
            </a:r>
            <a:r>
              <a:rPr lang="pt-BR" altLang="ko-KR" sz="1600" i="1" spc="300" dirty="0">
                <a:solidFill>
                  <a:prstClr val="white"/>
                </a:solidFill>
                <a:latin typeface="Calibri"/>
              </a:rPr>
              <a:t>PROYECTO FINAL</a:t>
            </a:r>
            <a:endParaRPr kumimoji="0" lang="pt-BR" altLang="ko-KR" sz="1600" b="0" i="1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33F2D7D-CAEA-3D59-C624-8076D8FD8AE6}"/>
              </a:ext>
            </a:extLst>
          </p:cNvPr>
          <p:cNvCxnSpPr>
            <a:cxnSpLocks/>
          </p:cNvCxnSpPr>
          <p:nvPr/>
        </p:nvCxnSpPr>
        <p:spPr>
          <a:xfrm flipV="1">
            <a:off x="-9525" y="-9525"/>
            <a:ext cx="3708869" cy="512566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4B8C00-292F-1434-DD23-FFBBB3075E32}"/>
              </a:ext>
            </a:extLst>
          </p:cNvPr>
          <p:cNvSpPr txBox="1"/>
          <p:nvPr/>
        </p:nvSpPr>
        <p:spPr>
          <a:xfrm>
            <a:off x="732568" y="5366093"/>
            <a:ext cx="26493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Gabriel Cepeda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2000" spc="300" dirty="0">
                <a:solidFill>
                  <a:prstClr val="white"/>
                </a:solidFill>
                <a:latin typeface="Calibri"/>
              </a:rPr>
              <a:t>1014-1803</a:t>
            </a:r>
            <a:endParaRPr kumimoji="0" lang="pt-BR" altLang="ko-K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517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1177311" y="1205012"/>
            <a:ext cx="5965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Desarrollo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Modelo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B8F6635-17AD-920D-5A24-6FDBF6B2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11" y="2368329"/>
            <a:ext cx="6887669" cy="34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개체 틀 11" descr="텍스트, 실내, 벽, 컴퓨터이(가) 표시된 사진&#10;&#10;자동 생성된 설명">
            <a:extLst>
              <a:ext uri="{FF2B5EF4-FFF2-40B4-BE49-F238E27FC236}">
                <a16:creationId xmlns:a16="http://schemas.microsoft.com/office/drawing/2014/main" id="{EF941007-080D-D506-4FBC-808A663ECB7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834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6288801" y="2212898"/>
            <a:ext cx="54340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Presentación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Modelo</a:t>
            </a: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3375B2EF-F9B2-8AA2-3BA6-A9DE0F2B363A}"/>
              </a:ext>
            </a:extLst>
          </p:cNvPr>
          <p:cNvSpPr txBox="1"/>
          <p:nvPr/>
        </p:nvSpPr>
        <p:spPr>
          <a:xfrm>
            <a:off x="6179289" y="3921827"/>
            <a:ext cx="5293242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Para ver el gráfico y las reglas de manera interactiva, usé la función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plot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la cual tiene uno de sus parámetros (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 y se le pasa como argumento el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string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interactive.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2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A6C67-B800-4B4D-9AE3-3973CE76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5" y="1007056"/>
            <a:ext cx="4568122" cy="48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D8A9605-D1CD-776F-F023-9DD23797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92" y="1878917"/>
            <a:ext cx="6737543" cy="31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35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9FDD-5033-9934-5FF8-811077C79E75}"/>
              </a:ext>
            </a:extLst>
          </p:cNvPr>
          <p:cNvSpPr/>
          <p:nvPr/>
        </p:nvSpPr>
        <p:spPr>
          <a:xfrm rot="10800000">
            <a:off x="9454896" y="2085088"/>
            <a:ext cx="2737104" cy="4772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4" y="965861"/>
            <a:ext cx="5099083" cy="1426719"/>
          </a:xfrm>
        </p:spPr>
        <p:txBody>
          <a:bodyPr>
            <a:normAutofit/>
          </a:bodyPr>
          <a:lstStyle/>
          <a:p>
            <a:r>
              <a:rPr lang="pt-BR" altLang="ko-KR" b="1" dirty="0" err="1"/>
              <a:t>Transformación</a:t>
            </a:r>
            <a:r>
              <a:rPr lang="pt-BR" altLang="ko-KR" b="1" dirty="0"/>
              <a:t> de </a:t>
            </a:r>
            <a:r>
              <a:rPr lang="pt-BR" altLang="ko-KR" b="1" dirty="0" err="1"/>
              <a:t>los</a:t>
            </a:r>
            <a:r>
              <a:rPr lang="pt-BR" altLang="ko-KR" b="1" dirty="0"/>
              <a:t> </a:t>
            </a:r>
            <a:r>
              <a:rPr lang="pt-BR" altLang="ko-KR" b="1" dirty="0" err="1"/>
              <a:t>Datos</a:t>
            </a:r>
            <a:endParaRPr lang="pt-BR" altLang="ko-KR" b="1" dirty="0"/>
          </a:p>
        </p:txBody>
      </p:sp>
      <p:pic>
        <p:nvPicPr>
          <p:cNvPr id="9" name="그림 개체 틀 8" descr="실외, 하늘, 도로, 건물이(가) 표시된 사진&#10;&#10;자동 생성된 설명">
            <a:extLst>
              <a:ext uri="{FF2B5EF4-FFF2-40B4-BE49-F238E27FC236}">
                <a16:creationId xmlns:a16="http://schemas.microsoft.com/office/drawing/2014/main" id="{9ACFA9D4-935F-9235-D63B-AF89127BD2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1C1F29C-DE5E-5775-6BF6-86D364E4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15" y="2392580"/>
            <a:ext cx="3794604" cy="399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6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999461" y="1205012"/>
            <a:ext cx="6143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Desarrollo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Modelo 2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C71F6AF-C8C6-B06A-46D3-36B4FF87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06" y="2288651"/>
            <a:ext cx="6664842" cy="34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개체 틀 11" descr="텍스트, 실내, 벽, 컴퓨터이(가) 표시된 사진&#10;&#10;자동 생성된 설명">
            <a:extLst>
              <a:ext uri="{FF2B5EF4-FFF2-40B4-BE49-F238E27FC236}">
                <a16:creationId xmlns:a16="http://schemas.microsoft.com/office/drawing/2014/main" id="{EF941007-080D-D506-4FBC-808A663ECB7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433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5752215" y="2212898"/>
            <a:ext cx="5970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Resultado del Modelo 2</a:t>
            </a: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DD4FFC-316B-6CD5-08F1-5A790A19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90" y="3676162"/>
            <a:ext cx="6400795" cy="12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2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999461" y="1205012"/>
            <a:ext cx="6143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Desarrollo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Modelo 3 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8F9EC92-CB0D-DA5B-7E10-FDB383730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61" y="2575730"/>
            <a:ext cx="6684260" cy="336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개체 틀 11" descr="텍스트, 실내, 벽, 컴퓨터이(가) 표시된 사진&#10;&#10;자동 생성된 설명">
            <a:extLst>
              <a:ext uri="{FF2B5EF4-FFF2-40B4-BE49-F238E27FC236}">
                <a16:creationId xmlns:a16="http://schemas.microsoft.com/office/drawing/2014/main" id="{EF941007-080D-D506-4FBC-808A663ECB7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74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27DCBFD-F149-3811-E303-045F0A7D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6" y="2166992"/>
            <a:ext cx="4826716" cy="40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5BAE55-8FFE-1FD2-7918-FF32E3783B9E}"/>
              </a:ext>
            </a:extLst>
          </p:cNvPr>
          <p:cNvSpPr txBox="1"/>
          <p:nvPr/>
        </p:nvSpPr>
        <p:spPr>
          <a:xfrm>
            <a:off x="3895111" y="1021450"/>
            <a:ext cx="60977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3000" b="1" dirty="0" err="1">
                <a:solidFill>
                  <a:schemeClr val="tx2">
                    <a:lumMod val="75000"/>
                  </a:schemeClr>
                </a:solidFill>
              </a:rPr>
              <a:t>Presentación</a:t>
            </a:r>
            <a:r>
              <a:rPr lang="pt-BR" altLang="ko-KR" sz="3000" b="1" dirty="0">
                <a:solidFill>
                  <a:schemeClr val="tx2">
                    <a:lumMod val="75000"/>
                  </a:schemeClr>
                </a:solidFill>
              </a:rPr>
              <a:t> del Modelo 3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B560292-89B2-17C1-137A-91547034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17" y="3149534"/>
            <a:ext cx="6426306" cy="205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7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9FDD-5033-9934-5FF8-811077C79E75}"/>
              </a:ext>
            </a:extLst>
          </p:cNvPr>
          <p:cNvSpPr/>
          <p:nvPr/>
        </p:nvSpPr>
        <p:spPr>
          <a:xfrm rot="10800000">
            <a:off x="9454896" y="2085088"/>
            <a:ext cx="2737104" cy="4772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4" y="965861"/>
            <a:ext cx="5725891" cy="1426719"/>
          </a:xfrm>
        </p:spPr>
        <p:txBody>
          <a:bodyPr>
            <a:normAutofit/>
          </a:bodyPr>
          <a:lstStyle/>
          <a:p>
            <a:r>
              <a:rPr lang="pt-BR" altLang="ko-KR" b="1" dirty="0" err="1"/>
              <a:t>Análisis</a:t>
            </a:r>
            <a:r>
              <a:rPr lang="pt-BR" altLang="ko-KR" b="1" dirty="0"/>
              <a:t> del Modelo</a:t>
            </a:r>
          </a:p>
        </p:txBody>
      </p:sp>
      <p:pic>
        <p:nvPicPr>
          <p:cNvPr id="9" name="그림 개체 틀 8" descr="실외, 하늘, 도로, 건물이(가) 표시된 사진&#10;&#10;자동 생성된 설명">
            <a:extLst>
              <a:ext uri="{FF2B5EF4-FFF2-40B4-BE49-F238E27FC236}">
                <a16:creationId xmlns:a16="http://schemas.microsoft.com/office/drawing/2014/main" id="{9ACFA9D4-935F-9235-D63B-AF89127BD2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CF3E5067-A0C8-2BB2-075C-217B0F99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4" y="2711302"/>
            <a:ext cx="6667501" cy="7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0D7A8DCB-557F-F430-BF3B-B83A9B8C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1" y="4002714"/>
            <a:ext cx="6488205" cy="8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83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9FDD-5033-9934-5FF8-811077C79E75}"/>
              </a:ext>
            </a:extLst>
          </p:cNvPr>
          <p:cNvSpPr/>
          <p:nvPr/>
        </p:nvSpPr>
        <p:spPr>
          <a:xfrm rot="10800000">
            <a:off x="9454896" y="2085088"/>
            <a:ext cx="2737104" cy="4772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4" y="965861"/>
            <a:ext cx="5725891" cy="1426719"/>
          </a:xfrm>
        </p:spPr>
        <p:txBody>
          <a:bodyPr>
            <a:normAutofit/>
          </a:bodyPr>
          <a:lstStyle/>
          <a:p>
            <a:r>
              <a:rPr lang="pt-BR" altLang="ko-KR" b="1" dirty="0" err="1"/>
              <a:t>Análisis</a:t>
            </a:r>
            <a:r>
              <a:rPr lang="pt-BR" altLang="ko-KR" b="1" dirty="0"/>
              <a:t> del Modelo</a:t>
            </a:r>
          </a:p>
        </p:txBody>
      </p:sp>
      <p:pic>
        <p:nvPicPr>
          <p:cNvPr id="9" name="그림 개체 틀 8" descr="실외, 하늘, 도로, 건물이(가) 표시된 사진&#10;&#10;자동 생성된 설명">
            <a:extLst>
              <a:ext uri="{FF2B5EF4-FFF2-40B4-BE49-F238E27FC236}">
                <a16:creationId xmlns:a16="http://schemas.microsoft.com/office/drawing/2014/main" id="{9ACFA9D4-935F-9235-D63B-AF89127BD2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6C977E7-0794-04D3-88E6-609F222A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4" y="2617175"/>
            <a:ext cx="6846164" cy="8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A123B4F-F93A-0CC9-0F85-B0EFCBE4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3" y="3874506"/>
            <a:ext cx="6635133" cy="142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5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삼각형 4">
            <a:extLst>
              <a:ext uri="{FF2B5EF4-FFF2-40B4-BE49-F238E27FC236}">
                <a16:creationId xmlns:a16="http://schemas.microsoft.com/office/drawing/2014/main" id="{90C2DFE3-A187-2958-BA73-865654308F5C}"/>
              </a:ext>
            </a:extLst>
          </p:cNvPr>
          <p:cNvSpPr/>
          <p:nvPr/>
        </p:nvSpPr>
        <p:spPr>
          <a:xfrm>
            <a:off x="5880254" y="4297680"/>
            <a:ext cx="4425909" cy="256031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95B82-F03A-F4F3-644A-BDDBF43F012A}"/>
              </a:ext>
            </a:extLst>
          </p:cNvPr>
          <p:cNvSpPr txBox="1"/>
          <p:nvPr/>
        </p:nvSpPr>
        <p:spPr>
          <a:xfrm>
            <a:off x="1154332" y="1436652"/>
            <a:ext cx="4978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r>
              <a:rPr lang="en-US" altLang="ko-KR" b="1" i="1" dirty="0">
                <a:solidFill>
                  <a:schemeClr val="tx2">
                    <a:lumMod val="75000"/>
                  </a:schemeClr>
                </a:solidFill>
              </a:rPr>
              <a:t>Introducción</a:t>
            </a:r>
            <a:endParaRPr lang="ko-KR" alt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그림 개체 틀 1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FFB98911-3BED-8385-8751-559521017B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4850" y="1"/>
            <a:ext cx="5407151" cy="6857999"/>
          </a:xfr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342A8EB4-33A0-4B5D-1B9C-0F0F846BB5B3}"/>
              </a:ext>
            </a:extLst>
          </p:cNvPr>
          <p:cNvSpPr txBox="1"/>
          <p:nvPr/>
        </p:nvSpPr>
        <p:spPr>
          <a:xfrm>
            <a:off x="1117755" y="2866214"/>
            <a:ext cx="4762499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altLang="ko-KR" sz="1800" dirty="0" err="1">
                <a:solidFill>
                  <a:schemeClr val="tx1"/>
                </a:solidFill>
              </a:rPr>
              <a:t>Contextualización</a:t>
            </a:r>
            <a:endParaRPr lang="pt-BR" altLang="ko-KR" sz="18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altLang="ko-KR" sz="1800" dirty="0" err="1">
                <a:solidFill>
                  <a:schemeClr val="tx1"/>
                </a:solidFill>
              </a:rPr>
              <a:t>Identificación</a:t>
            </a:r>
            <a:r>
              <a:rPr lang="pt-BR" altLang="ko-KR" sz="1800" dirty="0">
                <a:solidFill>
                  <a:schemeClr val="tx1"/>
                </a:solidFill>
              </a:rPr>
              <a:t> de </a:t>
            </a:r>
            <a:r>
              <a:rPr lang="pt-BR" altLang="ko-KR" sz="1800" dirty="0" err="1">
                <a:solidFill>
                  <a:schemeClr val="tx1"/>
                </a:solidFill>
              </a:rPr>
              <a:t>la</a:t>
            </a:r>
            <a:r>
              <a:rPr lang="pt-BR" altLang="ko-KR" sz="1800" dirty="0">
                <a:solidFill>
                  <a:schemeClr val="tx1"/>
                </a:solidFill>
              </a:rPr>
              <a:t> problemática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altLang="ko-KR" sz="1800" dirty="0">
                <a:solidFill>
                  <a:schemeClr val="tx1"/>
                </a:solidFill>
              </a:rPr>
              <a:t> Objetivo a </a:t>
            </a:r>
            <a:r>
              <a:rPr lang="pt-BR" altLang="ko-KR" sz="1800" dirty="0" err="1">
                <a:solidFill>
                  <a:schemeClr val="tx1"/>
                </a:solidFill>
              </a:rPr>
              <a:t>desarrollar</a:t>
            </a:r>
            <a:r>
              <a:rPr lang="pt-BR" altLang="ko-KR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70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A5BAE55-8FFE-1FD2-7918-FF32E3783B9E}"/>
              </a:ext>
            </a:extLst>
          </p:cNvPr>
          <p:cNvSpPr txBox="1"/>
          <p:nvPr/>
        </p:nvSpPr>
        <p:spPr>
          <a:xfrm>
            <a:off x="3895111" y="467452"/>
            <a:ext cx="60977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ko-KR" sz="3000" b="1" dirty="0">
                <a:solidFill>
                  <a:schemeClr val="tx2">
                    <a:lumMod val="75000"/>
                  </a:schemeClr>
                </a:solidFill>
              </a:rPr>
              <a:t>Grafo del Modelo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4D6431D-6823-CAC1-1794-F623D9530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22170" r="13632" b="17365"/>
          <a:stretch/>
        </p:blipFill>
        <p:spPr bwMode="auto">
          <a:xfrm>
            <a:off x="1152266" y="1049641"/>
            <a:ext cx="6237484" cy="55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FD094FF-8223-B7CD-84F1-4A9C2040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65" y="1740773"/>
            <a:ext cx="2803290" cy="337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049D5EB-07DB-D318-C505-379031B4F684}"/>
              </a:ext>
            </a:extLst>
          </p:cNvPr>
          <p:cNvSpPr/>
          <p:nvPr/>
        </p:nvSpPr>
        <p:spPr>
          <a:xfrm>
            <a:off x="7747732" y="3429000"/>
            <a:ext cx="765544" cy="366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A5BAE55-8FFE-1FD2-7918-FF32E3783B9E}"/>
              </a:ext>
            </a:extLst>
          </p:cNvPr>
          <p:cNvSpPr txBox="1"/>
          <p:nvPr/>
        </p:nvSpPr>
        <p:spPr>
          <a:xfrm>
            <a:off x="3895111" y="467452"/>
            <a:ext cx="60977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ko-KR" sz="3000" b="1" dirty="0">
                <a:solidFill>
                  <a:schemeClr val="tx2">
                    <a:lumMod val="75000"/>
                  </a:schemeClr>
                </a:solidFill>
              </a:rPr>
              <a:t>Gráfico de coordenadas paralelas</a:t>
            </a: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E198D43-4B75-5F6E-3FE8-30EFD764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82" y="1021450"/>
            <a:ext cx="6872036" cy="55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3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3024429" y="3044279"/>
            <a:ext cx="6143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Conclusión</a:t>
            </a:r>
            <a:endParaRPr lang="pt-BR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개체 틀 11" descr="텍스트, 실내, 벽, 컴퓨터이(가) 표시된 사진&#10;&#10;자동 생성된 설명">
            <a:extLst>
              <a:ext uri="{FF2B5EF4-FFF2-40B4-BE49-F238E27FC236}">
                <a16:creationId xmlns:a16="http://schemas.microsoft.com/office/drawing/2014/main" id="{EF941007-080D-D506-4FBC-808A663ECB7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245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921A-CA4B-C38A-1787-7BBE8124D72D}"/>
              </a:ext>
            </a:extLst>
          </p:cNvPr>
          <p:cNvSpPr txBox="1"/>
          <p:nvPr/>
        </p:nvSpPr>
        <p:spPr>
          <a:xfrm>
            <a:off x="6588639" y="3346846"/>
            <a:ext cx="4882157" cy="152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just"/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que contiene las transacciones de las compras realizadas en el kiosco está en un formato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arff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que son archivos de texto ASCII que describen una lista de instancias con atributos comunes</a:t>
            </a:r>
            <a:endParaRPr lang="pt-BR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6586512" y="2125934"/>
            <a:ext cx="543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Análisis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</a:t>
            </a:r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dataset</a:t>
            </a:r>
            <a:endParaRPr lang="pt-BR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92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921A-CA4B-C38A-1787-7BBE8124D72D}"/>
              </a:ext>
            </a:extLst>
          </p:cNvPr>
          <p:cNvSpPr txBox="1"/>
          <p:nvPr/>
        </p:nvSpPr>
        <p:spPr>
          <a:xfrm>
            <a:off x="11952972" y="5752956"/>
            <a:ext cx="2332557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just"/>
            <a:endParaRPr lang="pt-BR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6586512" y="2125934"/>
            <a:ext cx="543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Análisis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</a:t>
            </a:r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dataset</a:t>
            </a:r>
            <a:endParaRPr lang="pt-BR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C4FCCE-2ADE-C4BC-4484-B035725B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58" y="3139535"/>
            <a:ext cx="6290368" cy="2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1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921A-CA4B-C38A-1787-7BBE8124D72D}"/>
              </a:ext>
            </a:extLst>
          </p:cNvPr>
          <p:cNvSpPr txBox="1"/>
          <p:nvPr/>
        </p:nvSpPr>
        <p:spPr>
          <a:xfrm>
            <a:off x="11952972" y="5752956"/>
            <a:ext cx="2332557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just"/>
            <a:endParaRPr lang="pt-BR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6586512" y="1945181"/>
            <a:ext cx="543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Análisis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</a:t>
            </a:r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dataset</a:t>
            </a:r>
            <a:endParaRPr lang="pt-BR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80670D-1227-A3AA-D537-5F31EBEE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05" y="2946574"/>
            <a:ext cx="3798149" cy="35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2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21167A9E-D375-4475-4113-650CABA1B21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"/>
          <a:stretch/>
        </p:blipFill>
        <p:spPr>
          <a:xfrm>
            <a:off x="0" y="2"/>
            <a:ext cx="7498080" cy="68579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921A-CA4B-C38A-1787-7BBE8124D72D}"/>
              </a:ext>
            </a:extLst>
          </p:cNvPr>
          <p:cNvSpPr txBox="1"/>
          <p:nvPr/>
        </p:nvSpPr>
        <p:spPr>
          <a:xfrm>
            <a:off x="11952972" y="5752956"/>
            <a:ext cx="2332557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just"/>
            <a:endParaRPr lang="pt-BR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6586512" y="2125934"/>
            <a:ext cx="543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Análisis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</a:t>
            </a:r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dataset</a:t>
            </a:r>
            <a:endParaRPr lang="pt-BR" altLang="ko-K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9105E97B-D4C4-18B5-2310-F1B621ABAFE3}"/>
              </a:ext>
            </a:extLst>
          </p:cNvPr>
          <p:cNvSpPr/>
          <p:nvPr/>
        </p:nvSpPr>
        <p:spPr>
          <a:xfrm rot="5400000">
            <a:off x="-36576" y="36577"/>
            <a:ext cx="2596896" cy="252374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34DD25E-C686-AA15-58C4-F65A37717D98}"/>
              </a:ext>
            </a:extLst>
          </p:cNvPr>
          <p:cNvCxnSpPr>
            <a:cxnSpLocks/>
          </p:cNvCxnSpPr>
          <p:nvPr/>
        </p:nvCxnSpPr>
        <p:spPr>
          <a:xfrm>
            <a:off x="3720465" y="4419601"/>
            <a:ext cx="1828800" cy="24384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7BB29A-45E1-D0DD-97E4-7D4B9DF3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05" y="2895375"/>
            <a:ext cx="6372224" cy="34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51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9FDD-5033-9934-5FF8-811077C79E75}"/>
              </a:ext>
            </a:extLst>
          </p:cNvPr>
          <p:cNvSpPr/>
          <p:nvPr/>
        </p:nvSpPr>
        <p:spPr>
          <a:xfrm rot="10800000">
            <a:off x="9454896" y="2085088"/>
            <a:ext cx="2737104" cy="4772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4" y="965861"/>
            <a:ext cx="5099083" cy="1426719"/>
          </a:xfrm>
        </p:spPr>
        <p:txBody>
          <a:bodyPr>
            <a:normAutofit/>
          </a:bodyPr>
          <a:lstStyle/>
          <a:p>
            <a:r>
              <a:rPr lang="pt-BR" altLang="ko-KR" b="1" dirty="0" err="1"/>
              <a:t>Transformación</a:t>
            </a:r>
            <a:r>
              <a:rPr lang="pt-BR" altLang="ko-KR" b="1" dirty="0"/>
              <a:t> de </a:t>
            </a:r>
            <a:r>
              <a:rPr lang="pt-BR" altLang="ko-KR" b="1" dirty="0" err="1"/>
              <a:t>los</a:t>
            </a:r>
            <a:r>
              <a:rPr lang="pt-BR" altLang="ko-KR" b="1" dirty="0"/>
              <a:t> </a:t>
            </a:r>
            <a:r>
              <a:rPr lang="pt-BR" altLang="ko-KR" b="1" dirty="0" err="1"/>
              <a:t>Datos</a:t>
            </a:r>
            <a:endParaRPr lang="pt-BR" altLang="ko-KR" b="1" dirty="0"/>
          </a:p>
        </p:txBody>
      </p:sp>
      <p:pic>
        <p:nvPicPr>
          <p:cNvPr id="9" name="그림 개체 틀 8" descr="실외, 하늘, 도로, 건물이(가) 표시된 사진&#10;&#10;자동 생성된 설명">
            <a:extLst>
              <a:ext uri="{FF2B5EF4-FFF2-40B4-BE49-F238E27FC236}">
                <a16:creationId xmlns:a16="http://schemas.microsoft.com/office/drawing/2014/main" id="{9ACFA9D4-935F-9235-D63B-AF89127BD2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16776E-B42C-D3DC-BB59-071199976B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705" y="2930536"/>
            <a:ext cx="4673267" cy="1534885"/>
          </a:xfrm>
        </p:spPr>
        <p:txBody>
          <a:bodyPr>
            <a:normAutofit/>
          </a:bodyPr>
          <a:lstStyle/>
          <a:p>
            <a:pPr algn="just" defTabSz="457200" latinLnBrk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Así que para mi modelo tuve que hacer transformación de los datos y eliminar aquellos atributos de los cuales afectan a la construcción de un buen modelo. </a:t>
            </a:r>
          </a:p>
        </p:txBody>
      </p:sp>
    </p:spTree>
    <p:extLst>
      <p:ext uri="{BB962C8B-B14F-4D97-AF65-F5344CB8AC3E}">
        <p14:creationId xmlns:p14="http://schemas.microsoft.com/office/powerpoint/2010/main" val="9684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9FDD-5033-9934-5FF8-811077C79E75}"/>
              </a:ext>
            </a:extLst>
          </p:cNvPr>
          <p:cNvSpPr/>
          <p:nvPr/>
        </p:nvSpPr>
        <p:spPr>
          <a:xfrm rot="10800000">
            <a:off x="9454896" y="2085088"/>
            <a:ext cx="2737104" cy="4772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04" y="965861"/>
            <a:ext cx="5099083" cy="1426719"/>
          </a:xfrm>
        </p:spPr>
        <p:txBody>
          <a:bodyPr>
            <a:normAutofit/>
          </a:bodyPr>
          <a:lstStyle/>
          <a:p>
            <a:r>
              <a:rPr lang="pt-BR" altLang="ko-KR" b="1" dirty="0" err="1"/>
              <a:t>Transformación</a:t>
            </a:r>
            <a:r>
              <a:rPr lang="pt-BR" altLang="ko-KR" b="1" dirty="0"/>
              <a:t> de </a:t>
            </a:r>
            <a:r>
              <a:rPr lang="pt-BR" altLang="ko-KR" b="1" dirty="0" err="1"/>
              <a:t>los</a:t>
            </a:r>
            <a:r>
              <a:rPr lang="pt-BR" altLang="ko-KR" b="1" dirty="0"/>
              <a:t> </a:t>
            </a:r>
            <a:r>
              <a:rPr lang="pt-BR" altLang="ko-KR" b="1" dirty="0" err="1"/>
              <a:t>Datos</a:t>
            </a:r>
            <a:endParaRPr lang="pt-BR" altLang="ko-KR" b="1" dirty="0"/>
          </a:p>
        </p:txBody>
      </p:sp>
      <p:pic>
        <p:nvPicPr>
          <p:cNvPr id="9" name="그림 개체 틀 8" descr="실외, 하늘, 도로, 건물이(가) 표시된 사진&#10;&#10;자동 생성된 설명">
            <a:extLst>
              <a:ext uri="{FF2B5EF4-FFF2-40B4-BE49-F238E27FC236}">
                <a16:creationId xmlns:a16="http://schemas.microsoft.com/office/drawing/2014/main" id="{9ACFA9D4-935F-9235-D63B-AF89127BD2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32BBC0C-AD12-9945-1599-8BA5A8FE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4" y="2371887"/>
            <a:ext cx="4822124" cy="418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[R] 4">
            <a:extLst>
              <a:ext uri="{FF2B5EF4-FFF2-40B4-BE49-F238E27FC236}">
                <a16:creationId xmlns:a16="http://schemas.microsoft.com/office/drawing/2014/main" id="{D219F41B-DF7F-DF87-36F6-3652DB103CC8}"/>
              </a:ext>
            </a:extLst>
          </p:cNvPr>
          <p:cNvSpPr/>
          <p:nvPr/>
        </p:nvSpPr>
        <p:spPr>
          <a:xfrm rot="10800000">
            <a:off x="8869679" y="0"/>
            <a:ext cx="3322315" cy="44988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1177311" y="1205012"/>
            <a:ext cx="5965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 i="1" spc="-150">
                <a:latin typeface="+mj-lt"/>
              </a:defRPr>
            </a:lvl1pPr>
          </a:lstStyle>
          <a:p>
            <a:r>
              <a:rPr lang="pt-BR" altLang="ko-KR" dirty="0" err="1">
                <a:solidFill>
                  <a:schemeClr val="tx2">
                    <a:lumMod val="75000"/>
                  </a:schemeClr>
                </a:solidFill>
              </a:rPr>
              <a:t>Desarrollo</a:t>
            </a:r>
            <a:r>
              <a:rPr lang="pt-BR" altLang="ko-KR" dirty="0">
                <a:solidFill>
                  <a:schemeClr val="tx2">
                    <a:lumMod val="75000"/>
                  </a:schemeClr>
                </a:solidFill>
              </a:rPr>
              <a:t> del Modelo </a:t>
            </a:r>
          </a:p>
        </p:txBody>
      </p:sp>
      <p:pic>
        <p:nvPicPr>
          <p:cNvPr id="12" name="그림 개체 틀 11" descr="텍스트, 실내, 벽, 컴퓨터이(가) 표시된 사진&#10;&#10;자동 생성된 설명">
            <a:extLst>
              <a:ext uri="{FF2B5EF4-FFF2-40B4-BE49-F238E27FC236}">
                <a16:creationId xmlns:a16="http://schemas.microsoft.com/office/drawing/2014/main" id="{EF941007-080D-D506-4FBC-808A663ECB7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49CA5D-7BFB-415C-9751-977A0CE5D4C5}"/>
              </a:ext>
            </a:extLst>
          </p:cNvPr>
          <p:cNvSpPr txBox="1"/>
          <p:nvPr/>
        </p:nvSpPr>
        <p:spPr>
          <a:xfrm>
            <a:off x="1177311" y="2616501"/>
            <a:ext cx="5434866" cy="328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/>
            </a:lvl1pPr>
          </a:lstStyle>
          <a:p>
            <a:pPr algn="just">
              <a:spcAft>
                <a:spcPts val="100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Para desarrollar el modelo se aplicará el algoritmo de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Apriori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el cual para lograr un buen modelo, es recomendable indicarle algunos parámetros de los cuales él se va a guiar para realizar las mejores reglas de acuerdo a nuestro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dataset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. Entre estos parámetros está el soporte, confianza,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minlen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maxlen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br>
              <a:rPr lang="es-ES" sz="2400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13986</TotalTime>
  <Words>238</Words>
  <Application>Microsoft Macintosh PowerPoint</Application>
  <PresentationFormat>Panorámica</PresentationFormat>
  <Paragraphs>32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Calibri</vt:lpstr>
      <vt:lpstr>Noto Sans</vt:lpstr>
      <vt:lpstr>Arial</vt:lpstr>
      <vt:lpstr>Office 테마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Transformación de los Datos</vt:lpstr>
      <vt:lpstr>Transformación de los Datos</vt:lpstr>
      <vt:lpstr>Presentación de PowerPoint</vt:lpstr>
      <vt:lpstr>Presentación de PowerPoint</vt:lpstr>
      <vt:lpstr>Presentación de PowerPoint</vt:lpstr>
      <vt:lpstr>Presentación de PowerPoint</vt:lpstr>
      <vt:lpstr>Transformación de los Datos</vt:lpstr>
      <vt:lpstr>Presentación de PowerPoint</vt:lpstr>
      <vt:lpstr>Presentación de PowerPoint</vt:lpstr>
      <vt:lpstr>Presentación de PowerPoint</vt:lpstr>
      <vt:lpstr>Presentación de PowerPoint</vt:lpstr>
      <vt:lpstr>Análisis del Modelo</vt:lpstr>
      <vt:lpstr>Análisis del Modelo</vt:lpstr>
      <vt:lpstr>Presentación de PowerPoint</vt:lpstr>
      <vt:lpstr>Presentación de PowerPoint</vt:lpstr>
      <vt:lpstr>Presentación de PowerPoint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GABRIEL DE JESUS CEPEDA GARCIA</cp:lastModifiedBy>
  <cp:revision>3</cp:revision>
  <dcterms:created xsi:type="dcterms:W3CDTF">2022-01-01T06:51:30Z</dcterms:created>
  <dcterms:modified xsi:type="dcterms:W3CDTF">2022-12-07T18:15:13Z</dcterms:modified>
  <cp:category>www.slidemembers.com</cp:category>
</cp:coreProperties>
</file>